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Abril Fatface"/>
      <p:regular r:id="rId34"/>
    </p:embeddedFont>
    <p:embeddedFont>
      <p:font typeface="Average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Average-regular.fntdata"/><Relationship Id="rId12" Type="http://schemas.openxmlformats.org/officeDocument/2006/relationships/slide" Target="slides/slide7.xml"/><Relationship Id="rId34" Type="http://schemas.openxmlformats.org/officeDocument/2006/relationships/font" Target="fonts/AbrilFatfac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445abb632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445abb632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445abb632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445abb632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445abb632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445abb632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445abb632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445abb632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45abb632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45abb632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445abb632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445abb632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445abb632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445abb632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45abb632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445abb632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445abb632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445abb632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445abb632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445abb632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021025"/>
            <a:ext cx="5017500" cy="23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eorgia"/>
                <a:ea typeface="Georgia"/>
                <a:cs typeface="Georgia"/>
                <a:sym typeface="Georgia"/>
              </a:rPr>
              <a:t>Présentation du Site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eorgia"/>
                <a:ea typeface="Georgia"/>
                <a:cs typeface="Georgia"/>
                <a:sym typeface="Georgia"/>
              </a:rPr>
              <a:t>           Share’IT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725" y="2455475"/>
            <a:ext cx="23812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"/>
          <p:cNvSpPr txBox="1"/>
          <p:nvPr>
            <p:ph idx="1" type="body"/>
          </p:nvPr>
        </p:nvSpPr>
        <p:spPr>
          <a:xfrm>
            <a:off x="1283350" y="141500"/>
            <a:ext cx="70389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Diagramme :Use Case </a:t>
            </a:r>
            <a:endParaRPr/>
          </a:p>
        </p:txBody>
      </p:sp>
      <p:pic>
        <p:nvPicPr>
          <p:cNvPr id="332" name="Google Shape;3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400" y="541650"/>
            <a:ext cx="3676790" cy="435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/>
          <p:nvPr/>
        </p:nvSpPr>
        <p:spPr>
          <a:xfrm>
            <a:off x="2539925" y="233475"/>
            <a:ext cx="45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Diagramme d’activité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8" name="Google Shape;3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300" y="834850"/>
            <a:ext cx="5401450" cy="41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 txBox="1"/>
          <p:nvPr/>
        </p:nvSpPr>
        <p:spPr>
          <a:xfrm>
            <a:off x="3770950" y="268850"/>
            <a:ext cx="24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Diagramme de séquence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4" name="Google Shape;3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950" y="669050"/>
            <a:ext cx="6424049" cy="41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9"/>
          <p:cNvSpPr txBox="1"/>
          <p:nvPr/>
        </p:nvSpPr>
        <p:spPr>
          <a:xfrm>
            <a:off x="247625" y="304225"/>
            <a:ext cx="877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MCD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0" name="Google Shape;3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2225"/>
            <a:ext cx="8839201" cy="36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"/>
          <p:cNvSpPr txBox="1"/>
          <p:nvPr/>
        </p:nvSpPr>
        <p:spPr>
          <a:xfrm>
            <a:off x="205175" y="198100"/>
            <a:ext cx="86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MLD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0700"/>
            <a:ext cx="8839198" cy="3859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"/>
          <p:cNvSpPr txBox="1"/>
          <p:nvPr>
            <p:ph type="title"/>
          </p:nvPr>
        </p:nvSpPr>
        <p:spPr>
          <a:xfrm>
            <a:off x="0" y="0"/>
            <a:ext cx="90702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6"/>
                </a:solidFill>
              </a:rPr>
              <a:t>Code Menu version mobile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450" y="513150"/>
            <a:ext cx="2327750" cy="41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9325" y="513150"/>
            <a:ext cx="5015299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4987" y="2111175"/>
            <a:ext cx="1758138" cy="28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75" y="2111175"/>
            <a:ext cx="2097450" cy="28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6125" y="2111175"/>
            <a:ext cx="2245999" cy="285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!</a:t>
            </a:r>
            <a:endParaRPr/>
          </a:p>
        </p:txBody>
      </p:sp>
      <p:sp>
        <p:nvSpPr>
          <p:cNvPr id="372" name="Google Shape;372;p32"/>
          <p:cNvSpPr txBox="1"/>
          <p:nvPr>
            <p:ph idx="1" type="body"/>
          </p:nvPr>
        </p:nvSpPr>
        <p:spPr>
          <a:xfrm>
            <a:off x="645300" y="2644025"/>
            <a:ext cx="49227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3400"/>
              <a:t>To Be Continued …</a:t>
            </a:r>
            <a:endParaRPr sz="3400"/>
          </a:p>
        </p:txBody>
      </p:sp>
      <p:pic>
        <p:nvPicPr>
          <p:cNvPr id="373" name="Google Shape;3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900" y="81650"/>
            <a:ext cx="23812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2"/>
                </a:solidFill>
              </a:rPr>
              <a:t>Le Contexte</a:t>
            </a:r>
            <a:r>
              <a:rPr lang="fr"/>
              <a:t> </a:t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4874800" y="1686725"/>
            <a:ext cx="28866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 site internet qui permet aux utilisateurs de se connecter et de publier des </a:t>
            </a: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annonces et contacter d’autres utilisateurs concernant leurs articles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 site doit être adapté sur les support smartphone et tablette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2825" y="1742650"/>
            <a:ext cx="41898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Share’IT est une association qui lutte contre le gaspillage et accomplit des actions humanitaires et de solidarité . 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4956242" y="1132625"/>
            <a:ext cx="258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Le Besoin</a:t>
            </a:r>
            <a:endParaRPr b="1" sz="24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500" y="3313638"/>
            <a:ext cx="23812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46050"/>
            <a:ext cx="70389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lt2"/>
                </a:solidFill>
              </a:rPr>
              <a:t>Les Cibles</a:t>
            </a:r>
            <a:endParaRPr sz="2900">
              <a:solidFill>
                <a:schemeClr val="lt2"/>
              </a:solidFill>
            </a:endParaRPr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1297500" y="414575"/>
            <a:ext cx="70389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Le site permet à des gens qui n’ont pas beaucoup de moyens de se procurer des objets dont ils ont besoin et le site facilite le partage entre les utilisateurs.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 txBox="1"/>
          <p:nvPr/>
        </p:nvSpPr>
        <p:spPr>
          <a:xfrm>
            <a:off x="3723275" y="1174550"/>
            <a:ext cx="25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Voici donc quelques personas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450" y="1727150"/>
            <a:ext cx="2595924" cy="26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50" y="1727150"/>
            <a:ext cx="2972075" cy="26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4275" y="1727150"/>
            <a:ext cx="2727324" cy="26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70750"/>
            <a:ext cx="70389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Graphisme et ergonomie</a:t>
            </a:r>
            <a:r>
              <a:rPr lang="fr"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300">
              <a:solidFill>
                <a:schemeClr val="lt2"/>
              </a:solidFill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1424850" y="464750"/>
            <a:ext cx="534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157750" y="509400"/>
            <a:ext cx="57498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6"/>
                </a:solidFill>
                <a:latin typeface="Abril Fatface"/>
                <a:ea typeface="Abril Fatface"/>
                <a:cs typeface="Abril Fatface"/>
                <a:sym typeface="Abril Fatface"/>
              </a:rPr>
              <a:t>La charte graphique</a:t>
            </a:r>
            <a:r>
              <a:rPr lang="fr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La police à utiliser : </a:t>
            </a:r>
            <a:r>
              <a:rPr lang="fr" sz="1800">
                <a:latin typeface="Abril Fatface"/>
                <a:ea typeface="Abril Fatface"/>
                <a:cs typeface="Abril Fatface"/>
                <a:sym typeface="Abril Fatface"/>
              </a:rPr>
              <a:t>Abril Fatface </a:t>
            </a:r>
            <a:r>
              <a:rPr lang="fr"/>
              <a:t>pour les </a:t>
            </a:r>
            <a:r>
              <a:rPr lang="fr"/>
              <a:t>Titres et </a:t>
            </a:r>
            <a:r>
              <a:rPr b="1" lang="fr"/>
              <a:t>calibri</a:t>
            </a:r>
            <a:r>
              <a:rPr lang="fr"/>
              <a:t> pour les paragraphes. </a:t>
            </a:r>
            <a:endParaRPr/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016401"/>
            <a:ext cx="7329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2030400" y="2016401"/>
            <a:ext cx="58773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accent6"/>
                </a:solidFill>
                <a:latin typeface="Abril Fatface"/>
                <a:ea typeface="Abril Fatface"/>
                <a:cs typeface="Abril Fatface"/>
                <a:sym typeface="Abril Fatface"/>
              </a:rPr>
              <a:t>La palette de </a:t>
            </a:r>
            <a:r>
              <a:rPr lang="fr">
                <a:solidFill>
                  <a:schemeClr val="accent6"/>
                </a:solidFill>
                <a:latin typeface="Abril Fatface"/>
                <a:ea typeface="Abril Fatface"/>
                <a:cs typeface="Abril Fatface"/>
                <a:sym typeface="Abril Fatface"/>
              </a:rPr>
              <a:t>couleur</a:t>
            </a:r>
            <a:r>
              <a:rPr lang="fr"/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4145927"/>
            <a:ext cx="7329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2030400" y="40751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6"/>
                </a:solidFill>
                <a:latin typeface="Abril Fatface"/>
                <a:ea typeface="Abril Fatface"/>
                <a:cs typeface="Abril Fatface"/>
                <a:sym typeface="Abril Fatface"/>
              </a:rPr>
              <a:t>La charte éditoriale :</a:t>
            </a:r>
            <a:endParaRPr>
              <a:solidFill>
                <a:schemeClr val="accent6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L’association est très  proche de ses adhérents en gardant son respect ?On utilisera le vouvoiement dans la manière de communiquer aux utilisateurs </a:t>
            </a:r>
            <a:endParaRPr/>
          </a:p>
        </p:txBody>
      </p:sp>
      <p:pic>
        <p:nvPicPr>
          <p:cNvPr id="261" name="Google Shape;2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125" y="1570650"/>
            <a:ext cx="3161451" cy="24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Calendrier du projet</a:t>
            </a:r>
            <a:endParaRPr/>
          </a:p>
        </p:txBody>
      </p:sp>
      <p:cxnSp>
        <p:nvCxnSpPr>
          <p:cNvPr id="267" name="Google Shape;267;p21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21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9" name="Google Shape;269;p21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70" name="Google Shape;270;p21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21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2" name="Google Shape;272;p21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73" name="Google Shape;273;p21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21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5" name="Google Shape;275;p21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76" name="Google Shape;276;p21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21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8" name="Google Shape;278;p21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79" name="Google Shape;279;p21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21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81" name="Google Shape;281;p21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82" name="Google Shape;282;p21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21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84" name="Google Shape;284;p21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85" name="Google Shape;285;p21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Réalisation du cahier des charges 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1"/>
          <p:cNvSpPr txBox="1"/>
          <p:nvPr/>
        </p:nvSpPr>
        <p:spPr>
          <a:xfrm>
            <a:off x="2302400" y="3307025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1"/>
          <p:cNvSpPr txBox="1"/>
          <p:nvPr/>
        </p:nvSpPr>
        <p:spPr>
          <a:xfrm>
            <a:off x="3438900" y="3307025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21"/>
          <p:cNvSpPr txBox="1"/>
          <p:nvPr/>
        </p:nvSpPr>
        <p:spPr>
          <a:xfrm>
            <a:off x="4572650" y="3307025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21"/>
          <p:cNvSpPr txBox="1"/>
          <p:nvPr/>
        </p:nvSpPr>
        <p:spPr>
          <a:xfrm>
            <a:off x="5703050" y="3307025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21"/>
          <p:cNvSpPr txBox="1"/>
          <p:nvPr/>
        </p:nvSpPr>
        <p:spPr>
          <a:xfrm>
            <a:off x="1158086" y="2928564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Rendez-vous client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21"/>
          <p:cNvSpPr txBox="1"/>
          <p:nvPr/>
        </p:nvSpPr>
        <p:spPr>
          <a:xfrm>
            <a:off x="2302396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Réalisation maquette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21"/>
          <p:cNvSpPr txBox="1"/>
          <p:nvPr/>
        </p:nvSpPr>
        <p:spPr>
          <a:xfrm>
            <a:off x="3438904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Lancement et </a:t>
            </a:r>
            <a:r>
              <a:rPr lang="f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exécution</a:t>
            </a:r>
            <a:r>
              <a:rPr lang="f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du projet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21"/>
          <p:cNvSpPr txBox="1"/>
          <p:nvPr/>
        </p:nvSpPr>
        <p:spPr>
          <a:xfrm>
            <a:off x="4572659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phase testing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21"/>
          <p:cNvSpPr txBox="1"/>
          <p:nvPr/>
        </p:nvSpPr>
        <p:spPr>
          <a:xfrm>
            <a:off x="5703047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 Client &amp; retouche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21"/>
          <p:cNvSpPr txBox="1"/>
          <p:nvPr/>
        </p:nvSpPr>
        <p:spPr>
          <a:xfrm>
            <a:off x="6837184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Livrable et Formation Client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1"/>
          <p:cNvSpPr txBox="1"/>
          <p:nvPr/>
        </p:nvSpPr>
        <p:spPr>
          <a:xfrm>
            <a:off x="6837175" y="3307025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1"/>
          <p:cNvSpPr txBox="1"/>
          <p:nvPr/>
        </p:nvSpPr>
        <p:spPr>
          <a:xfrm>
            <a:off x="983424" y="1900925"/>
            <a:ext cx="750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Semaine 1</a:t>
            </a:r>
            <a:r>
              <a:rPr lang="fr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21"/>
          <p:cNvSpPr txBox="1"/>
          <p:nvPr/>
        </p:nvSpPr>
        <p:spPr>
          <a:xfrm>
            <a:off x="1896095" y="1900925"/>
            <a:ext cx="9177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Semaine 2</a:t>
            </a:r>
            <a:r>
              <a:rPr lang="fr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21"/>
          <p:cNvSpPr txBox="1"/>
          <p:nvPr/>
        </p:nvSpPr>
        <p:spPr>
          <a:xfrm>
            <a:off x="2976478" y="1900925"/>
            <a:ext cx="9738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Semaine 3-10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21"/>
          <p:cNvSpPr txBox="1"/>
          <p:nvPr/>
        </p:nvSpPr>
        <p:spPr>
          <a:xfrm>
            <a:off x="4103055" y="1900925"/>
            <a:ext cx="9177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Semaine 11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21"/>
          <p:cNvSpPr txBox="1"/>
          <p:nvPr/>
        </p:nvSpPr>
        <p:spPr>
          <a:xfrm>
            <a:off x="5205448" y="1900925"/>
            <a:ext cx="9177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semaine 12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1"/>
          <p:cNvSpPr txBox="1"/>
          <p:nvPr/>
        </p:nvSpPr>
        <p:spPr>
          <a:xfrm>
            <a:off x="6227141" y="1900925"/>
            <a:ext cx="9738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Semaine 13-14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"/>
          <p:cNvSpPr txBox="1"/>
          <p:nvPr>
            <p:ph idx="1" type="body"/>
          </p:nvPr>
        </p:nvSpPr>
        <p:spPr>
          <a:xfrm>
            <a:off x="0" y="42450"/>
            <a:ext cx="91440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2000">
                <a:solidFill>
                  <a:schemeClr val="lt2"/>
                </a:solidFill>
              </a:rPr>
              <a:t>Arborescence de site </a:t>
            </a:r>
            <a:endParaRPr sz="2000">
              <a:solidFill>
                <a:schemeClr val="lt2"/>
              </a:solidFill>
            </a:endParaRPr>
          </a:p>
        </p:txBody>
      </p:sp>
      <p:pic>
        <p:nvPicPr>
          <p:cNvPr id="308" name="Google Shape;3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00" y="1496800"/>
            <a:ext cx="8839199" cy="31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125" y="626600"/>
            <a:ext cx="6355308" cy="353072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3"/>
          <p:cNvSpPr txBox="1"/>
          <p:nvPr/>
        </p:nvSpPr>
        <p:spPr>
          <a:xfrm>
            <a:off x="2667250" y="226400"/>
            <a:ext cx="39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La Maquette de site 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25" y="81650"/>
            <a:ext cx="385211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766" y="81650"/>
            <a:ext cx="387987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75150" cy="468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100" y="152400"/>
            <a:ext cx="4004425" cy="468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